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3"/>
  </p:notes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B80000"/>
    <a:srgbClr val="0000FF"/>
    <a:srgbClr val="920000"/>
    <a:srgbClr val="5C0000"/>
    <a:srgbClr val="8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3018" y="84"/>
      </p:cViewPr>
      <p:guideLst>
        <p:guide orient="horz" pos="2880"/>
        <p:guide pos="2160"/>
      </p:guideLst>
    </p:cSldViewPr>
  </p:slid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8" tIns="46580" rIns="93158" bIns="46580" rtlCol="0"/>
          <a:lstStyle>
            <a:lvl1pPr algn="l">
              <a:defRPr sz="13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58" tIns="46580" rIns="93158" bIns="46580" rtlCol="0"/>
          <a:lstStyle>
            <a:lvl1pPr algn="r">
              <a:defRPr sz="1300"/>
            </a:lvl1pPr>
          </a:lstStyle>
          <a:p>
            <a:fld id="{4DF6A757-B216-45E1-BC23-8FFB7065B913}" type="datetimeFigureOut">
              <a:rPr lang="en-US" smtClean="0"/>
              <a:t>5/6/2015</a:t>
            </a:fld>
            <a:endParaRPr lang="en-US"/>
          </a:p>
        </p:txBody>
      </p:sp>
      <p:sp>
        <p:nvSpPr>
          <p:cNvPr id="4" name="Slide Image Placeholder 3"/>
          <p:cNvSpPr>
            <a:spLocks noGrp="1" noRot="1" noChangeAspect="1"/>
          </p:cNvSpPr>
          <p:nvPr>
            <p:ph type="sldImg" idx="2"/>
          </p:nvPr>
        </p:nvSpPr>
        <p:spPr>
          <a:xfrm>
            <a:off x="2198688" y="698500"/>
            <a:ext cx="2613025" cy="3486150"/>
          </a:xfrm>
          <a:prstGeom prst="rect">
            <a:avLst/>
          </a:prstGeom>
          <a:noFill/>
          <a:ln w="12700">
            <a:solidFill>
              <a:prstClr val="black"/>
            </a:solidFill>
          </a:ln>
        </p:spPr>
        <p:txBody>
          <a:bodyPr vert="horz" lIns="93158" tIns="46580" rIns="93158" bIns="4658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58" tIns="46580" rIns="93158" bIns="465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58" tIns="46580" rIns="93158" bIns="46580"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8" tIns="46580" rIns="93158" bIns="46580" rtlCol="0" anchor="b"/>
          <a:lstStyle>
            <a:lvl1pPr algn="r">
              <a:defRPr sz="1300"/>
            </a:lvl1pPr>
          </a:lstStyle>
          <a:p>
            <a:fld id="{56BFE73F-0F2E-4FFD-BDCD-FA6202254703}" type="slidenum">
              <a:rPr lang="en-US" smtClean="0"/>
              <a:t>‹#›</a:t>
            </a:fld>
            <a:endParaRPr lang="en-US"/>
          </a:p>
        </p:txBody>
      </p:sp>
    </p:spTree>
    <p:extLst>
      <p:ext uri="{BB962C8B-B14F-4D97-AF65-F5344CB8AC3E}">
        <p14:creationId xmlns:p14="http://schemas.microsoft.com/office/powerpoint/2010/main" val="3944948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FE73F-0F2E-4FFD-BDCD-FA6202254703}" type="slidenum">
              <a:rPr lang="en-US" smtClean="0"/>
              <a:t>1</a:t>
            </a:fld>
            <a:endParaRPr lang="en-US"/>
          </a:p>
        </p:txBody>
      </p:sp>
    </p:spTree>
    <p:extLst>
      <p:ext uri="{BB962C8B-B14F-4D97-AF65-F5344CB8AC3E}">
        <p14:creationId xmlns:p14="http://schemas.microsoft.com/office/powerpoint/2010/main" val="2948863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40233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 name="Picture 37"/>
          <p:cNvPicPr>
            <a:picLocks noChangeAspect="1"/>
          </p:cNvPicPr>
          <p:nvPr userDrawn="1"/>
        </p:nvPicPr>
        <p:blipFill rotWithShape="1">
          <a:blip r:embed="rId3" cstate="print">
            <a:extLst>
              <a:ext uri="{28A0092B-C50C-407E-A947-70E740481C1C}">
                <a14:useLocalDpi xmlns:a14="http://schemas.microsoft.com/office/drawing/2010/main" val="0"/>
              </a:ext>
            </a:extLst>
          </a:blip>
          <a:srcRect r="21507" b="25351"/>
          <a:stretch/>
        </p:blipFill>
        <p:spPr>
          <a:xfrm>
            <a:off x="-9524" y="739610"/>
            <a:ext cx="3524250" cy="2860840"/>
          </a:xfrm>
          <a:prstGeom prst="rect">
            <a:avLst/>
          </a:prstGeom>
        </p:spPr>
      </p:pic>
      <p:pic>
        <p:nvPicPr>
          <p:cNvPr id="12" name="Picture 11"/>
          <p:cNvPicPr>
            <a:picLocks noChangeAspect="1"/>
          </p:cNvPicPr>
          <p:nvPr userDrawn="1"/>
        </p:nvPicPr>
        <p:blipFill rotWithShape="1">
          <a:blip r:embed="rId4">
            <a:extLst>
              <a:ext uri="{28A0092B-C50C-407E-A947-70E740481C1C}">
                <a14:useLocalDpi xmlns:a14="http://schemas.microsoft.com/office/drawing/2010/main" val="0"/>
              </a:ext>
            </a:extLst>
          </a:blip>
          <a:srcRect l="9027" r="22640" b="90691"/>
          <a:stretch/>
        </p:blipFill>
        <p:spPr>
          <a:xfrm>
            <a:off x="704849" y="19050"/>
            <a:ext cx="6315076" cy="666750"/>
          </a:xfrm>
          <a:prstGeom prst="rect">
            <a:avLst/>
          </a:prstGeom>
        </p:spPr>
      </p:pic>
      <p:sp>
        <p:nvSpPr>
          <p:cNvPr id="6" name="Slide Number Placeholder 5"/>
          <p:cNvSpPr>
            <a:spLocks noGrp="1"/>
          </p:cNvSpPr>
          <p:nvPr>
            <p:ph type="sldNum" sz="quarter" idx="4"/>
          </p:nvPr>
        </p:nvSpPr>
        <p:spPr>
          <a:xfrm>
            <a:off x="4914900" y="8475137"/>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AD2D5F-CA9B-4FC3-8AF7-B13D98FB97CE}" type="slidenum">
              <a:rPr lang="en-US" smtClean="0"/>
              <a:t>‹#›</a:t>
            </a:fld>
            <a:endParaRPr lang="en-US"/>
          </a:p>
        </p:txBody>
      </p:sp>
      <p:sp>
        <p:nvSpPr>
          <p:cNvPr id="10" name="Rectangle 9"/>
          <p:cNvSpPr/>
          <p:nvPr userDrawn="1"/>
        </p:nvSpPr>
        <p:spPr>
          <a:xfrm>
            <a:off x="0" y="0"/>
            <a:ext cx="711200" cy="72571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943225" y="720797"/>
            <a:ext cx="3679031" cy="553172"/>
          </a:xfrm>
          <a:prstGeom prst="rect">
            <a:avLst/>
          </a:prstGeom>
          <a:solidFill>
            <a:srgbClr val="D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336506" y="707473"/>
            <a:ext cx="623094" cy="5660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3770540" y="8216536"/>
            <a:ext cx="3127248" cy="927463"/>
          </a:xfrm>
          <a:prstGeom prst="rect">
            <a:avLst/>
          </a:prstGeom>
          <a:solidFill>
            <a:srgbClr val="B8000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p:nvPr userDrawn="1"/>
        </p:nvCxnSpPr>
        <p:spPr>
          <a:xfrm>
            <a:off x="6273452" y="710287"/>
            <a:ext cx="6226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userDrawn="1"/>
        </p:nvSpPr>
        <p:spPr>
          <a:xfrm>
            <a:off x="6291036" y="7643157"/>
            <a:ext cx="627924" cy="5660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userDrawn="1"/>
        </p:nvSpPr>
        <p:spPr>
          <a:xfrm>
            <a:off x="2437713" y="126274"/>
            <a:ext cx="2513830" cy="461665"/>
          </a:xfrm>
          <a:prstGeom prst="rect">
            <a:avLst/>
          </a:prstGeom>
          <a:noFill/>
        </p:spPr>
        <p:txBody>
          <a:bodyPr wrap="none" lIns="91440" tIns="45720" rIns="91440" bIns="45720">
            <a:spAutoFit/>
          </a:bodyPr>
          <a:lstStyle/>
          <a:p>
            <a:pPr algn="ctr"/>
            <a:r>
              <a:rPr lang="en-US" sz="2400" dirty="0" smtClean="0">
                <a:ln w="18415" cmpd="sng">
                  <a:noFill/>
                  <a:prstDash val="solid"/>
                </a:ln>
                <a:solidFill>
                  <a:srgbClr val="FFFFFF"/>
                </a:solidFill>
                <a:effectLst>
                  <a:outerShdw blurRad="50800" dist="38100" dir="5400000" algn="t" rotWithShape="0">
                    <a:prstClr val="black"/>
                  </a:outerShdw>
                </a:effectLst>
              </a:rPr>
              <a:t>MII Seminar Series</a:t>
            </a:r>
            <a:endParaRPr lang="en-US" sz="2400" dirty="0">
              <a:ln w="18415" cmpd="sng">
                <a:noFill/>
                <a:prstDash val="solid"/>
              </a:ln>
              <a:solidFill>
                <a:srgbClr val="FFFFFF"/>
              </a:solidFill>
              <a:effectLst>
                <a:outerShdw blurRad="50800" dist="38100" dir="5400000" algn="t" rotWithShape="0">
                  <a:prstClr val="black"/>
                </a:outerShdw>
              </a:effectLst>
            </a:endParaRPr>
          </a:p>
        </p:txBody>
      </p:sp>
      <p:cxnSp>
        <p:nvCxnSpPr>
          <p:cNvPr id="34" name="Straight Connector 33"/>
          <p:cNvCxnSpPr/>
          <p:nvPr userDrawn="1"/>
        </p:nvCxnSpPr>
        <p:spPr>
          <a:xfrm>
            <a:off x="-130627" y="711200"/>
            <a:ext cx="7184571" cy="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0" name="TextBox 39"/>
          <p:cNvSpPr txBox="1"/>
          <p:nvPr userDrawn="1"/>
        </p:nvSpPr>
        <p:spPr>
          <a:xfrm>
            <a:off x="4196443" y="7861025"/>
            <a:ext cx="1927131" cy="338554"/>
          </a:xfrm>
          <a:prstGeom prst="rect">
            <a:avLst/>
          </a:prstGeom>
          <a:noFill/>
        </p:spPr>
        <p:txBody>
          <a:bodyPr wrap="none" rtlCol="0">
            <a:spAutoFit/>
          </a:bodyPr>
          <a:lstStyle/>
          <a:p>
            <a:r>
              <a:rPr lang="en-US" sz="800" b="1" u="sng" dirty="0" smtClean="0">
                <a:effectLst>
                  <a:outerShdw blurRad="38100" dist="38100" dir="2700000" algn="tl">
                    <a:srgbClr val="000000">
                      <a:alpha val="43137"/>
                    </a:srgbClr>
                  </a:outerShdw>
                </a:effectLst>
              </a:rPr>
              <a:t>Sponsored by the</a:t>
            </a:r>
            <a:r>
              <a:rPr lang="en-US" sz="800" b="1" dirty="0" smtClean="0"/>
              <a:t/>
            </a:r>
            <a:br>
              <a:rPr lang="en-US" sz="800" b="1" dirty="0" smtClean="0"/>
            </a:br>
            <a:r>
              <a:rPr lang="en-US" sz="800" b="1" dirty="0" smtClean="0">
                <a:effectLst>
                  <a:outerShdw blurRad="38100" dist="38100" dir="2700000" algn="tl">
                    <a:srgbClr val="000000">
                      <a:alpha val="43137"/>
                    </a:srgbClr>
                  </a:outerShdw>
                </a:effectLst>
              </a:rPr>
              <a:t>Macromolecules and Interfaces Institute </a:t>
            </a:r>
            <a:endParaRPr lang="en-US" sz="800" b="1" dirty="0">
              <a:effectLst>
                <a:outerShdw blurRad="38100" dist="38100" dir="2700000" algn="tl">
                  <a:srgbClr val="000000">
                    <a:alpha val="43137"/>
                  </a:srgbClr>
                </a:outerShdw>
              </a:effectLst>
            </a:endParaRPr>
          </a:p>
        </p:txBody>
      </p:sp>
      <p:sp>
        <p:nvSpPr>
          <p:cNvPr id="42" name="Rectangle 41"/>
          <p:cNvSpPr/>
          <p:nvPr userDrawn="1"/>
        </p:nvSpPr>
        <p:spPr>
          <a:xfrm>
            <a:off x="6291036" y="7072445"/>
            <a:ext cx="627924" cy="566058"/>
          </a:xfrm>
          <a:prstGeom prst="rect">
            <a:avLst/>
          </a:prstGeom>
          <a:solidFill>
            <a:srgbClr val="D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p:cNvCxnSpPr/>
          <p:nvPr userDrawn="1"/>
        </p:nvCxnSpPr>
        <p:spPr>
          <a:xfrm flipH="1">
            <a:off x="6289675" y="7665720"/>
            <a:ext cx="640080" cy="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userDrawn="1"/>
        </p:nvCxnSpPr>
        <p:spPr>
          <a:xfrm>
            <a:off x="3761014" y="8214852"/>
            <a:ext cx="3318387"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0" name="Rectangle 49"/>
          <p:cNvSpPr/>
          <p:nvPr userDrawn="1"/>
        </p:nvSpPr>
        <p:spPr>
          <a:xfrm>
            <a:off x="2941116" y="1281113"/>
            <a:ext cx="578372" cy="597168"/>
          </a:xfrm>
          <a:prstGeom prst="rect">
            <a:avLst/>
          </a:prstGeom>
          <a:solidFill>
            <a:srgbClr val="5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p:cNvCxnSpPr/>
          <p:nvPr userDrawn="1"/>
        </p:nvCxnSpPr>
        <p:spPr>
          <a:xfrm>
            <a:off x="-83002" y="15875"/>
            <a:ext cx="7184571" cy="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userDrawn="1"/>
        </p:nvCxnSpPr>
        <p:spPr>
          <a:xfrm>
            <a:off x="0" y="9114971"/>
            <a:ext cx="7184571"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a:xfrm>
            <a:off x="2947466" y="1287463"/>
            <a:ext cx="573610" cy="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7444500"/>
      </p:ext>
    </p:extLst>
  </p:cSld>
  <p:clrMap bg1="lt1" tx1="dk1" bg2="lt2" tx2="dk2" accent1="accent1" accent2="accent2" accent3="accent3" accent4="accent4" accent5="accent5" accent6="accent6" hlink="hlink" folHlink="folHlink"/>
  <p:sldLayoutIdLst>
    <p:sldLayoutId id="2147483865"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ctblack.bnl@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t="2279" b="19937"/>
          <a:stretch/>
        </p:blipFill>
        <p:spPr>
          <a:xfrm>
            <a:off x="3589682" y="1317711"/>
            <a:ext cx="2111402" cy="2261470"/>
          </a:xfrm>
          <a:prstGeom prst="rect">
            <a:avLst/>
          </a:prstGeom>
        </p:spPr>
      </p:pic>
      <p:cxnSp>
        <p:nvCxnSpPr>
          <p:cNvPr id="50" name="Straight Connector 49"/>
          <p:cNvCxnSpPr/>
          <p:nvPr/>
        </p:nvCxnSpPr>
        <p:spPr>
          <a:xfrm>
            <a:off x="6273452" y="710287"/>
            <a:ext cx="6226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30627" y="711200"/>
            <a:ext cx="7184571" cy="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11" name="Rectangle 110"/>
          <p:cNvSpPr/>
          <p:nvPr/>
        </p:nvSpPr>
        <p:spPr>
          <a:xfrm>
            <a:off x="3864077" y="8313896"/>
            <a:ext cx="2899217" cy="738664"/>
          </a:xfrm>
          <a:prstGeom prst="rect">
            <a:avLst/>
          </a:prstGeom>
        </p:spPr>
        <p:txBody>
          <a:bodyPr wrap="square">
            <a:spAutoFit/>
          </a:bodyPr>
          <a:lstStyle/>
          <a:p>
            <a:r>
              <a:rPr lang="en-US" sz="1400" b="1" cap="all" dirty="0" smtClean="0">
                <a:solidFill>
                  <a:schemeClr val="bg1"/>
                </a:solidFill>
                <a:effectLst>
                  <a:outerShdw blurRad="50800" dist="76200" dir="3600000" algn="tl">
                    <a:srgbClr val="000000"/>
                  </a:outerShdw>
                </a:effectLst>
              </a:rPr>
              <a:t>DATE:      </a:t>
            </a:r>
            <a:r>
              <a:rPr lang="en-US" sz="1400" cap="all" dirty="0" smtClean="0">
                <a:solidFill>
                  <a:schemeClr val="bg1"/>
                </a:solidFill>
                <a:effectLst>
                  <a:outerShdw blurRad="50800" dist="76200" dir="3600000" algn="tl">
                    <a:srgbClr val="000000"/>
                  </a:outerShdw>
                </a:effectLst>
              </a:rPr>
              <a:t>May 13, 2015</a:t>
            </a:r>
            <a:endParaRPr lang="en-US" sz="1400" cap="all" dirty="0">
              <a:solidFill>
                <a:schemeClr val="bg1"/>
              </a:solidFill>
              <a:effectLst>
                <a:outerShdw blurRad="50800" dist="76200" dir="3600000" algn="tl">
                  <a:srgbClr val="000000"/>
                </a:outerShdw>
              </a:effectLst>
            </a:endParaRPr>
          </a:p>
          <a:p>
            <a:r>
              <a:rPr lang="en-US" sz="1400" b="1" cap="all" dirty="0">
                <a:solidFill>
                  <a:schemeClr val="bg1"/>
                </a:solidFill>
                <a:effectLst>
                  <a:outerShdw blurRad="50800" dist="76200" dir="3600000" algn="tl">
                    <a:srgbClr val="000000"/>
                  </a:outerShdw>
                </a:effectLst>
              </a:rPr>
              <a:t>time: </a:t>
            </a:r>
            <a:r>
              <a:rPr lang="en-US" sz="1400" cap="all" dirty="0">
                <a:solidFill>
                  <a:schemeClr val="bg1"/>
                </a:solidFill>
                <a:effectLst>
                  <a:outerShdw blurRad="50800" dist="76200" dir="3600000" algn="tl">
                    <a:srgbClr val="000000"/>
                  </a:outerShdw>
                </a:effectLst>
              </a:rPr>
              <a:t>    11:15am-12:15pm</a:t>
            </a:r>
            <a:endParaRPr lang="en-US" sz="1400" b="1" cap="all" dirty="0">
              <a:solidFill>
                <a:schemeClr val="bg1"/>
              </a:solidFill>
              <a:effectLst>
                <a:outerShdw blurRad="50800" dist="76200" dir="3600000" algn="tl">
                  <a:srgbClr val="000000"/>
                </a:outerShdw>
              </a:effectLst>
            </a:endParaRPr>
          </a:p>
          <a:p>
            <a:r>
              <a:rPr lang="en-US" sz="1400" b="1" cap="all" dirty="0">
                <a:solidFill>
                  <a:schemeClr val="bg1"/>
                </a:solidFill>
                <a:effectLst>
                  <a:outerShdw blurRad="50800" dist="76200" dir="3600000" algn="tl">
                    <a:srgbClr val="000000"/>
                  </a:outerShdw>
                </a:effectLst>
              </a:rPr>
              <a:t>Location: </a:t>
            </a:r>
            <a:r>
              <a:rPr lang="en-US" sz="1400" b="1" cap="all" dirty="0" smtClean="0">
                <a:solidFill>
                  <a:schemeClr val="bg1"/>
                </a:solidFill>
                <a:effectLst>
                  <a:outerShdw blurRad="50800" dist="76200" dir="3600000" algn="tl">
                    <a:srgbClr val="000000"/>
                  </a:outerShdw>
                </a:effectLst>
              </a:rPr>
              <a:t>  </a:t>
            </a:r>
            <a:r>
              <a:rPr lang="en-US" sz="1400" cap="all" dirty="0" smtClean="0">
                <a:solidFill>
                  <a:schemeClr val="bg1"/>
                </a:solidFill>
                <a:effectLst>
                  <a:outerShdw blurRad="50800" dist="76200" dir="3600000" algn="tl">
                    <a:srgbClr val="000000"/>
                  </a:outerShdw>
                </a:effectLst>
              </a:rPr>
              <a:t>310 </a:t>
            </a:r>
            <a:r>
              <a:rPr lang="en-US" sz="1400" cap="all" dirty="0">
                <a:solidFill>
                  <a:schemeClr val="bg1"/>
                </a:solidFill>
                <a:effectLst>
                  <a:outerShdw blurRad="50800" dist="76200" dir="3600000" algn="tl">
                    <a:srgbClr val="000000"/>
                  </a:outerShdw>
                </a:effectLst>
              </a:rPr>
              <a:t>Kelly </a:t>
            </a:r>
            <a:r>
              <a:rPr lang="en-US" sz="1400" cap="all" dirty="0" smtClean="0">
                <a:solidFill>
                  <a:schemeClr val="bg1"/>
                </a:solidFill>
                <a:effectLst>
                  <a:outerShdw blurRad="50800" dist="76200" dir="3600000" algn="tl">
                    <a:srgbClr val="000000"/>
                  </a:outerShdw>
                </a:effectLst>
              </a:rPr>
              <a:t>Hall/ICTAS I</a:t>
            </a:r>
            <a:endParaRPr lang="en-US" sz="1400" dirty="0">
              <a:solidFill>
                <a:schemeClr val="bg1"/>
              </a:solidFill>
              <a:effectLst>
                <a:outerShdw blurRad="50800" dist="76200" dir="3600000" algn="tl">
                  <a:srgbClr val="000000"/>
                </a:outerShdw>
              </a:effectLst>
            </a:endParaRPr>
          </a:p>
        </p:txBody>
      </p:sp>
      <p:sp>
        <p:nvSpPr>
          <p:cNvPr id="62" name="Rectangle 61"/>
          <p:cNvSpPr/>
          <p:nvPr/>
        </p:nvSpPr>
        <p:spPr>
          <a:xfrm flipH="1">
            <a:off x="4052888" y="3683948"/>
            <a:ext cx="2543174" cy="830997"/>
          </a:xfrm>
          <a:prstGeom prst="rect">
            <a:avLst/>
          </a:prstGeom>
        </p:spPr>
        <p:txBody>
          <a:bodyPr wrap="square">
            <a:spAutoFit/>
          </a:bodyPr>
          <a:lstStyle/>
          <a:p>
            <a:r>
              <a:rPr lang="en-US" sz="800" dirty="0"/>
              <a:t>Dr. Charles </a:t>
            </a:r>
            <a:r>
              <a:rPr lang="en-US" sz="800" dirty="0" smtClean="0"/>
              <a:t>T. Black</a:t>
            </a:r>
            <a:endParaRPr lang="en-US" sz="800" dirty="0"/>
          </a:p>
          <a:p>
            <a:r>
              <a:rPr lang="en-US" sz="800" dirty="0"/>
              <a:t>Center for Functional Nanomaterials</a:t>
            </a:r>
          </a:p>
          <a:p>
            <a:r>
              <a:rPr lang="en-US" sz="800" dirty="0"/>
              <a:t>Brookhaven National Laboratory</a:t>
            </a:r>
          </a:p>
          <a:p>
            <a:r>
              <a:rPr lang="en-US" sz="800" dirty="0"/>
              <a:t>735 Brookhaven Avenue</a:t>
            </a:r>
          </a:p>
          <a:p>
            <a:r>
              <a:rPr lang="en-US" sz="800" dirty="0"/>
              <a:t>Upton, NY  11973</a:t>
            </a:r>
          </a:p>
          <a:p>
            <a:r>
              <a:rPr lang="en-US" sz="800" dirty="0"/>
              <a:t> </a:t>
            </a:r>
            <a:r>
              <a:rPr lang="en-US" sz="800" dirty="0" smtClean="0"/>
              <a:t>Phone: (631</a:t>
            </a:r>
            <a:r>
              <a:rPr lang="en-US" sz="800" dirty="0"/>
              <a:t>) </a:t>
            </a:r>
            <a:r>
              <a:rPr lang="en-US" sz="800" dirty="0" smtClean="0"/>
              <a:t>344-4397; Email:  </a:t>
            </a:r>
            <a:r>
              <a:rPr lang="en-US" sz="800" u="sng" dirty="0">
                <a:hlinkClick r:id="rId4"/>
              </a:rPr>
              <a:t>ctblack.bnl@gmail.com</a:t>
            </a:r>
            <a:endParaRPr lang="en-US" sz="800" dirty="0"/>
          </a:p>
        </p:txBody>
      </p:sp>
      <p:sp>
        <p:nvSpPr>
          <p:cNvPr id="71" name="TextBox 70"/>
          <p:cNvSpPr txBox="1"/>
          <p:nvPr/>
        </p:nvSpPr>
        <p:spPr>
          <a:xfrm flipH="1">
            <a:off x="285748" y="3757613"/>
            <a:ext cx="3095626" cy="4652556"/>
          </a:xfrm>
          <a:prstGeom prst="rect">
            <a:avLst/>
          </a:prstGeom>
          <a:noFill/>
        </p:spPr>
        <p:txBody>
          <a:bodyPr wrap="square" rtlCol="0">
            <a:spAutoFit/>
          </a:bodyPr>
          <a:lstStyle/>
          <a:p>
            <a:pPr>
              <a:lnSpc>
                <a:spcPts val="1000"/>
              </a:lnSpc>
            </a:pPr>
            <a:r>
              <a:rPr lang="en-US" sz="1000" b="1" u="sng" dirty="0" smtClean="0">
                <a:effectLst>
                  <a:outerShdw blurRad="38100" dist="38100" dir="2700000" algn="tl">
                    <a:srgbClr val="000000">
                      <a:alpha val="43137"/>
                    </a:srgbClr>
                  </a:outerShdw>
                </a:effectLst>
              </a:rPr>
              <a:t>Abstract: </a:t>
            </a:r>
          </a:p>
          <a:p>
            <a:pPr algn="just"/>
            <a:r>
              <a:rPr lang="en-US" sz="900" dirty="0"/>
              <a:t>Block copolymer thin films provide a robust method </a:t>
            </a:r>
            <a:r>
              <a:rPr lang="en-US" sz="900" dirty="0" smtClean="0"/>
              <a:t>for generating </a:t>
            </a:r>
            <a:r>
              <a:rPr lang="en-US" sz="900" dirty="0"/>
              <a:t>regular, uniform patterns at length scales in the range of ten nanometers, over arbitrarily large areas.  A significant advantage of such block copolymer-based patterning is its ease of integration with all other aspects </a:t>
            </a:r>
            <a:r>
              <a:rPr lang="en-US" sz="900" dirty="0" smtClean="0"/>
              <a:t>of traditional </a:t>
            </a:r>
            <a:r>
              <a:rPr lang="en-US" sz="900" dirty="0"/>
              <a:t>thin-film processing, including plasma-based etching and metallization.  Because of the dearth of other high resolution, high-throughput patterning options, block copolymers are under intense scrutiny by the information technology industry for lithography enhancement – an application with extreme demands on pattern uniformity.  </a:t>
            </a:r>
            <a:br>
              <a:rPr lang="en-US" sz="900" dirty="0"/>
            </a:br>
            <a:r>
              <a:rPr lang="en-US" sz="900" dirty="0"/>
              <a:t/>
            </a:r>
            <a:br>
              <a:rPr lang="en-US" sz="900" dirty="0"/>
            </a:br>
            <a:r>
              <a:rPr lang="en-US" sz="900" dirty="0"/>
              <a:t>However, such process compatibility ensures a host of other application opportunities in designing material properties through control of the internal nanostructure.  For example, I will describe our recent use of block copolymer self assembly in engineering broadband omnidirectional anti-reflecting surfaces for solar devices.  Precisely controlling surface texture through block copolymer-based patterning can also render a material </a:t>
            </a:r>
            <a:r>
              <a:rPr lang="en-US" sz="900" dirty="0" err="1"/>
              <a:t>superhydrophobic</a:t>
            </a:r>
            <a:r>
              <a:rPr lang="en-US" sz="900" dirty="0"/>
              <a:t>, and able to remain water-repellent during droplet impacts at speeds in excess of 10 meters per second</a:t>
            </a:r>
            <a:r>
              <a:rPr lang="en-US" sz="900" dirty="0" smtClean="0"/>
              <a:t>.</a:t>
            </a:r>
          </a:p>
          <a:p>
            <a:pPr algn="just"/>
            <a:r>
              <a:rPr lang="en-US" sz="900" dirty="0"/>
              <a:t/>
            </a:r>
            <a:br>
              <a:rPr lang="en-US" sz="900" dirty="0"/>
            </a:br>
            <a:r>
              <a:rPr lang="en-US" sz="900" dirty="0"/>
              <a:t>The Center for Functional Nanomaterials (CFN) at Brookhaven National Laboratory is a science-based user facility funded by the U.S. Department of Energy, devoted to nanotechnology research addressing challenges in energy security.  The goal for the CFN is to be an enabling resource for advanced materials research within the United States by offering a broad portfolio of scientific capabilities accessible to external researchers at no cost via a peer-reviewed proposal process.   </a:t>
            </a:r>
            <a:endParaRPr lang="en-US" sz="825" dirty="0"/>
          </a:p>
        </p:txBody>
      </p:sp>
      <p:sp>
        <p:nvSpPr>
          <p:cNvPr id="16" name="Rectangle 15"/>
          <p:cNvSpPr/>
          <p:nvPr/>
        </p:nvSpPr>
        <p:spPr>
          <a:xfrm>
            <a:off x="6314076" y="1881062"/>
            <a:ext cx="566964" cy="5660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762534" y="1924603"/>
            <a:ext cx="566964" cy="566058"/>
          </a:xfrm>
          <a:prstGeom prst="rect">
            <a:avLst/>
          </a:prstGeom>
          <a:solidFill>
            <a:srgbClr val="D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766849" y="1300490"/>
            <a:ext cx="566964" cy="566058"/>
          </a:xfrm>
          <a:prstGeom prst="rect">
            <a:avLst/>
          </a:prstGeom>
          <a:solidFill>
            <a:srgbClr val="9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760221" y="3042188"/>
            <a:ext cx="566964" cy="566058"/>
          </a:xfrm>
          <a:prstGeom prst="rect">
            <a:avLst/>
          </a:prstGeom>
          <a:solidFill>
            <a:srgbClr val="8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p:nvPr/>
        </p:nvCxnSpPr>
        <p:spPr>
          <a:xfrm>
            <a:off x="2941047" y="1286139"/>
            <a:ext cx="4135263" cy="26910"/>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5765206" y="1879790"/>
            <a:ext cx="1311104" cy="4953"/>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322218" y="3609654"/>
            <a:ext cx="557213" cy="566058"/>
          </a:xfrm>
          <a:prstGeom prst="rect">
            <a:avLst/>
          </a:prstGeom>
          <a:solidFill>
            <a:srgbClr val="5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3490551" y="3591826"/>
            <a:ext cx="566964" cy="566058"/>
          </a:xfrm>
          <a:prstGeom prst="rect">
            <a:avLst/>
          </a:prstGeom>
          <a:solidFill>
            <a:srgbClr val="D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216068" y="2476500"/>
            <a:ext cx="566964" cy="528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5760039" y="2470463"/>
            <a:ext cx="566964" cy="566058"/>
          </a:xfrm>
          <a:prstGeom prst="rect">
            <a:avLst/>
          </a:prstGeom>
          <a:solidFill>
            <a:srgbClr val="5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6326981" y="3036094"/>
            <a:ext cx="544082" cy="561040"/>
          </a:xfrm>
          <a:prstGeom prst="rect">
            <a:avLst/>
          </a:prstGeom>
          <a:solidFill>
            <a:srgbClr val="D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5208951" y="3013842"/>
            <a:ext cx="1763349" cy="11298"/>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5219746" y="2461391"/>
            <a:ext cx="1741487" cy="7936"/>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30629" y="3611158"/>
            <a:ext cx="7339149" cy="3262"/>
          </a:xfrm>
          <a:prstGeom prst="line">
            <a:avLst/>
          </a:prstGeom>
          <a:ln w="76200">
            <a:solidFill>
              <a:schemeClr val="bg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flipH="1">
            <a:off x="217319" y="2174642"/>
            <a:ext cx="3140109" cy="1015663"/>
          </a:xfrm>
          <a:prstGeom prst="rect">
            <a:avLst/>
          </a:prstGeom>
          <a:noFill/>
        </p:spPr>
        <p:txBody>
          <a:bodyPr wrap="square" rtlCol="0">
            <a:spAutoFit/>
          </a:bodyPr>
          <a:lstStyle/>
          <a:p>
            <a:pPr algn="ctr"/>
            <a:r>
              <a:rPr lang="en-US" sz="2000" i="1" dirty="0" smtClean="0">
                <a:solidFill>
                  <a:schemeClr val="bg1"/>
                </a:solidFill>
                <a:effectLst>
                  <a:outerShdw blurRad="38100" dist="63500" dir="1800000" algn="tl" rotWithShape="0">
                    <a:prstClr val="black"/>
                  </a:outerShdw>
                </a:effectLst>
              </a:rPr>
              <a:t>“</a:t>
            </a:r>
            <a:r>
              <a:rPr lang="en-US" sz="2000" dirty="0">
                <a:solidFill>
                  <a:schemeClr val="bg1"/>
                </a:solidFill>
                <a:effectLst>
                  <a:outerShdw blurRad="38100" dist="63500" dir="1800000" algn="tl" rotWithShape="0">
                    <a:prstClr val="black"/>
                  </a:outerShdw>
                </a:effectLst>
              </a:rPr>
              <a:t>Engineering </a:t>
            </a:r>
            <a:r>
              <a:rPr lang="en-US" sz="2000" dirty="0" smtClean="0">
                <a:solidFill>
                  <a:schemeClr val="bg1"/>
                </a:solidFill>
                <a:effectLst>
                  <a:outerShdw blurRad="38100" dist="63500" dir="1800000" algn="tl" rotWithShape="0">
                    <a:prstClr val="black"/>
                  </a:outerShdw>
                </a:effectLst>
              </a:rPr>
              <a:t>Material Properties Using Block Copolymer Self Assembly</a:t>
            </a:r>
            <a:r>
              <a:rPr lang="en-US" sz="2000" i="1" dirty="0" smtClean="0">
                <a:solidFill>
                  <a:schemeClr val="bg1"/>
                </a:solidFill>
                <a:effectLst>
                  <a:outerShdw blurRad="38100" dist="63500" dir="1800000" algn="tl" rotWithShape="0">
                    <a:prstClr val="black"/>
                  </a:outerShdw>
                </a:effectLst>
              </a:rPr>
              <a:t>”</a:t>
            </a:r>
            <a:endParaRPr lang="en-US" sz="2000" dirty="0" smtClean="0">
              <a:solidFill>
                <a:schemeClr val="bg1"/>
              </a:solidFill>
              <a:effectLst>
                <a:outerShdw blurRad="38100" dist="63500" dir="1800000" algn="tl" rotWithShape="0">
                  <a:prstClr val="black"/>
                </a:outerShdw>
              </a:effectLst>
            </a:endParaRPr>
          </a:p>
        </p:txBody>
      </p:sp>
      <p:sp>
        <p:nvSpPr>
          <p:cNvPr id="33" name="Rectangle 32"/>
          <p:cNvSpPr/>
          <p:nvPr/>
        </p:nvSpPr>
        <p:spPr>
          <a:xfrm>
            <a:off x="2643051" y="755739"/>
            <a:ext cx="4062549" cy="492443"/>
          </a:xfrm>
          <a:prstGeom prst="rect">
            <a:avLst/>
          </a:prstGeom>
          <a:noFill/>
        </p:spPr>
        <p:txBody>
          <a:bodyPr wrap="square" lIns="91440" tIns="45720" rIns="91440" bIns="45720">
            <a:spAutoFit/>
          </a:bodyPr>
          <a:lstStyle/>
          <a:p>
            <a:pPr algn="ctr"/>
            <a:r>
              <a:rPr lang="en-US" sz="2600" dirty="0">
                <a:ln w="18415" cmpd="sng">
                  <a:noFill/>
                  <a:prstDash val="solid"/>
                </a:ln>
                <a:solidFill>
                  <a:srgbClr val="FFFFFF"/>
                </a:solidFill>
                <a:effectLst>
                  <a:outerShdw blurRad="50800" dist="38100" dir="5400000" sx="102000" sy="102000" algn="t" rotWithShape="0">
                    <a:prstClr val="black"/>
                  </a:outerShdw>
                </a:effectLst>
              </a:rPr>
              <a:t>D</a:t>
            </a:r>
            <a:r>
              <a:rPr lang="en-US" sz="2600" dirty="0" smtClean="0">
                <a:ln w="18415" cmpd="sng">
                  <a:noFill/>
                  <a:prstDash val="solid"/>
                </a:ln>
                <a:solidFill>
                  <a:srgbClr val="FFFFFF"/>
                </a:solidFill>
                <a:effectLst>
                  <a:outerShdw blurRad="50800" dist="38100" dir="5400000" sx="102000" sy="102000" algn="t" rotWithShape="0">
                    <a:prstClr val="black"/>
                  </a:outerShdw>
                </a:effectLst>
              </a:rPr>
              <a:t>r. </a:t>
            </a:r>
            <a:r>
              <a:rPr lang="en-US" sz="2600" dirty="0" smtClean="0">
                <a:ln w="18415" cmpd="sng">
                  <a:noFill/>
                  <a:prstDash val="solid"/>
                </a:ln>
                <a:solidFill>
                  <a:srgbClr val="FFFFFF"/>
                </a:solidFill>
                <a:effectLst>
                  <a:outerShdw blurRad="50800" dist="38100" dir="5400000" sx="102000" sy="102000" algn="t" rotWithShape="0">
                    <a:prstClr val="black"/>
                  </a:outerShdw>
                </a:effectLst>
              </a:rPr>
              <a:t>Charles T. Black</a:t>
            </a:r>
            <a:endParaRPr lang="en-US" sz="2600" dirty="0">
              <a:ln w="18415" cmpd="sng">
                <a:noFill/>
                <a:prstDash val="solid"/>
              </a:ln>
              <a:solidFill>
                <a:srgbClr val="FFFFFF"/>
              </a:solidFill>
              <a:effectLst>
                <a:outerShdw blurRad="50800" dist="38100" dir="5400000" sx="102000" sy="102000" algn="t" rotWithShape="0">
                  <a:prstClr val="black"/>
                </a:outerShdw>
              </a:effectLst>
            </a:endParaRPr>
          </a:p>
        </p:txBody>
      </p:sp>
      <p:sp>
        <p:nvSpPr>
          <p:cNvPr id="2" name="Rectangle 1"/>
          <p:cNvSpPr/>
          <p:nvPr/>
        </p:nvSpPr>
        <p:spPr>
          <a:xfrm>
            <a:off x="3538945" y="4701269"/>
            <a:ext cx="3076575" cy="2993127"/>
          </a:xfrm>
          <a:prstGeom prst="rect">
            <a:avLst/>
          </a:prstGeom>
        </p:spPr>
        <p:txBody>
          <a:bodyPr wrap="square">
            <a:spAutoFit/>
          </a:bodyPr>
          <a:lstStyle/>
          <a:p>
            <a:r>
              <a:rPr lang="en-US" sz="800" b="1" u="sng" dirty="0" smtClean="0">
                <a:effectLst>
                  <a:outerShdw blurRad="38100" dist="38100" dir="2700000" algn="tl">
                    <a:srgbClr val="000000">
                      <a:alpha val="43137"/>
                    </a:srgbClr>
                  </a:outerShdw>
                </a:effectLst>
              </a:rPr>
              <a:t>Bio</a:t>
            </a:r>
            <a:r>
              <a:rPr lang="en-US" sz="800" b="1" u="sng" dirty="0">
                <a:effectLst>
                  <a:outerShdw blurRad="38100" dist="38100" dir="2700000" algn="tl">
                    <a:srgbClr val="000000">
                      <a:alpha val="43137"/>
                    </a:srgbClr>
                  </a:outerShdw>
                </a:effectLst>
              </a:rPr>
              <a:t>: </a:t>
            </a:r>
            <a:r>
              <a:rPr lang="en-US" sz="800" b="1" u="sng" dirty="0" smtClean="0">
                <a:effectLst>
                  <a:outerShdw blurRad="38100" dist="38100" dir="2700000" algn="tl">
                    <a:srgbClr val="000000">
                      <a:alpha val="43137"/>
                    </a:srgbClr>
                  </a:outerShdw>
                </a:effectLst>
              </a:rPr>
              <a:t/>
            </a:r>
            <a:br>
              <a:rPr lang="en-US" sz="800" b="1" u="sng" dirty="0" smtClean="0">
                <a:effectLst>
                  <a:outerShdw blurRad="38100" dist="38100" dir="2700000" algn="tl">
                    <a:srgbClr val="000000">
                      <a:alpha val="43137"/>
                    </a:srgbClr>
                  </a:outerShdw>
                </a:effectLst>
              </a:rPr>
            </a:br>
            <a:r>
              <a:rPr lang="en-US" sz="750" dirty="0" smtClean="0"/>
              <a:t>Dr</a:t>
            </a:r>
            <a:r>
              <a:rPr lang="en-US" sz="750" dirty="0"/>
              <a:t>. Charles Black is a Scientist and the Group Leader for Electronic Nanomaterials in the Center for Functional Nanomaterials, a US Department of Energy User Facility at Brookhaven National Laboratory.  Dr. Black manages a group of 10 scientists exploring the use of nanostructures for solar energy conversion.  Currently, Dr. Black’s research interests include using nanostructured materials and self-assembly approaches in solar devices. </a:t>
            </a:r>
          </a:p>
          <a:p>
            <a:r>
              <a:rPr lang="en-US" sz="750" dirty="0"/>
              <a:t> </a:t>
            </a:r>
          </a:p>
          <a:p>
            <a:r>
              <a:rPr lang="en-US" sz="750" dirty="0"/>
              <a:t>From 1996 to 2006 Dr. Black was a Research Staff Member at the IBM Thomas J. Watson Research Center in Yorktown Heights, New York.  His research at IBM investigated using polymer self assembly for fabrication of high-performance semiconductor electronics. During his career Dr. Black has also performed experimental research in low-temperature scanning tunneling microscopy, single-electron tunneling devices, superconductivity in metal nanoparticles, nanocrystal-based electronic devices, and ferroelectric non-volatile memories</a:t>
            </a:r>
            <a:r>
              <a:rPr lang="en-US" sz="750" dirty="0" smtClean="0"/>
              <a:t>.</a:t>
            </a:r>
          </a:p>
          <a:p>
            <a:endParaRPr lang="en-US" sz="750" dirty="0"/>
          </a:p>
          <a:p>
            <a:r>
              <a:rPr lang="en-US" sz="750" dirty="0"/>
              <a:t>Dr. Black earned the Ph.D. degree in Physics from Harvard University in 1996, and B.S. degrees in Physics and Mathematics from Vanderbilt University in 1991.  He has authored more than 80 scientific </a:t>
            </a:r>
            <a:r>
              <a:rPr lang="en-US" sz="750" dirty="0" smtClean="0"/>
              <a:t/>
            </a:r>
            <a:br>
              <a:rPr lang="en-US" sz="750" dirty="0" smtClean="0"/>
            </a:br>
            <a:r>
              <a:rPr lang="en-US" sz="750" dirty="0" smtClean="0"/>
              <a:t>publications </a:t>
            </a:r>
            <a:r>
              <a:rPr lang="en-US" sz="750" dirty="0"/>
              <a:t>and conference proceedings, and four chapters of </a:t>
            </a:r>
            <a:r>
              <a:rPr lang="en-US" sz="750" dirty="0" smtClean="0"/>
              <a:t/>
            </a:r>
            <a:br>
              <a:rPr lang="en-US" sz="750" dirty="0" smtClean="0"/>
            </a:br>
            <a:r>
              <a:rPr lang="en-US" sz="750" dirty="0" smtClean="0"/>
              <a:t>books</a:t>
            </a:r>
            <a:r>
              <a:rPr lang="en-US" sz="750" dirty="0"/>
              <a:t>.  He currently holds 44 US Patents.  Dr. Black is a Fellow of </a:t>
            </a:r>
            <a:r>
              <a:rPr lang="en-US" sz="750" dirty="0" smtClean="0"/>
              <a:t/>
            </a:r>
            <a:br>
              <a:rPr lang="en-US" sz="750" dirty="0" smtClean="0"/>
            </a:br>
            <a:r>
              <a:rPr lang="en-US" sz="750" dirty="0" smtClean="0"/>
              <a:t>the </a:t>
            </a:r>
            <a:r>
              <a:rPr lang="en-US" sz="750" dirty="0"/>
              <a:t>American Physical Society and Senior Member of the IEEE.</a:t>
            </a:r>
          </a:p>
          <a:p>
            <a:endParaRPr lang="en-US" sz="800" dirty="0"/>
          </a:p>
        </p:txBody>
      </p:sp>
    </p:spTree>
    <p:extLst>
      <p:ext uri="{BB962C8B-B14F-4D97-AF65-F5344CB8AC3E}">
        <p14:creationId xmlns:p14="http://schemas.microsoft.com/office/powerpoint/2010/main" val="3582787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651</TotalTime>
  <Words>84</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dc:creator>
  <cp:lastModifiedBy>TH</cp:lastModifiedBy>
  <cp:revision>66</cp:revision>
  <cp:lastPrinted>2014-07-22T20:18:19Z</cp:lastPrinted>
  <dcterms:created xsi:type="dcterms:W3CDTF">2014-02-21T17:59:11Z</dcterms:created>
  <dcterms:modified xsi:type="dcterms:W3CDTF">2015-05-06T18:46:17Z</dcterms:modified>
</cp:coreProperties>
</file>